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sldIdLst>
    <p:sldId id="257" r:id="rId2"/>
    <p:sldId id="260" r:id="rId3"/>
    <p:sldId id="282" r:id="rId4"/>
    <p:sldId id="292" r:id="rId5"/>
    <p:sldId id="299" r:id="rId6"/>
    <p:sldId id="300" r:id="rId7"/>
    <p:sldId id="296" r:id="rId8"/>
    <p:sldId id="301" r:id="rId9"/>
    <p:sldId id="298" r:id="rId10"/>
    <p:sldId id="286" r:id="rId11"/>
    <p:sldId id="302" r:id="rId12"/>
    <p:sldId id="303" r:id="rId13"/>
    <p:sldId id="295" r:id="rId14"/>
    <p:sldId id="306" r:id="rId15"/>
    <p:sldId id="305" r:id="rId16"/>
    <p:sldId id="307" r:id="rId17"/>
    <p:sldId id="287" r:id="rId18"/>
    <p:sldId id="304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19F"/>
    <a:srgbClr val="B2984D"/>
    <a:srgbClr val="EBE5D2"/>
    <a:srgbClr val="2C2C2C"/>
    <a:srgbClr val="9567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59" autoAdjust="0"/>
    <p:restoredTop sz="90929"/>
  </p:normalViewPr>
  <p:slideViewPr>
    <p:cSldViewPr>
      <p:cViewPr>
        <p:scale>
          <a:sx n="67" d="100"/>
          <a:sy n="67" d="100"/>
        </p:scale>
        <p:origin x="-78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084E2EF0-2BB0-4305-99E8-5958AE5A25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ＭＳ Ｐゴシック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AC542F-C24A-4FDB-B1A3-3879E1C05DE4}" type="slidenum">
              <a:rPr lang="en-US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US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DF4F60-DB07-48CF-BA76-28E492CFBA52}" type="slidenum">
              <a:rPr lang="en-US" smtClean="0">
                <a:latin typeface="Arial" charset="0"/>
                <a:ea typeface="ＭＳ Ｐゴシック" pitchFamily="34" charset="-128"/>
              </a:rPr>
              <a:pPr/>
              <a:t>2</a:t>
            </a:fld>
            <a:endParaRPr lang="en-US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titl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76200"/>
            <a:ext cx="9144000" cy="696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6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562600" y="2286000"/>
            <a:ext cx="3352800" cy="1143000"/>
          </a:xfrm>
        </p:spPr>
        <p:txBody>
          <a:bodyPr anchor="b"/>
          <a:lstStyle>
            <a:lvl1pPr>
              <a:defRPr sz="15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5562600" y="3505200"/>
            <a:ext cx="3352800" cy="1752600"/>
          </a:xfrm>
        </p:spPr>
        <p:txBody>
          <a:bodyPr/>
          <a:lstStyle>
            <a:lvl1pPr marL="0" indent="0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7" descr="LVP_UNI_LOGO_Pantone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81000" y="6019800"/>
            <a:ext cx="19050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pitchFamily="34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pitchFamily="34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pitchFamily="34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pitchFamily="34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pitchFamily="34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pitchFamily="34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pitchFamily="34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pitchFamily="34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" descr="blu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10" descr="LVP_UNI_LOGO_Whit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00200" y="2362200"/>
            <a:ext cx="5791200" cy="134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 Box 11"/>
          <p:cNvSpPr txBox="1">
            <a:spLocks noChangeArrowheads="1"/>
          </p:cNvSpPr>
          <p:nvPr/>
        </p:nvSpPr>
        <p:spPr bwMode="auto">
          <a:xfrm>
            <a:off x="0" y="6324600"/>
            <a:ext cx="91440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800">
                <a:solidFill>
                  <a:schemeClr val="bg1"/>
                </a:solidFill>
              </a:rPr>
              <a:t>A MEMBER OF THE RUSSELL GROUP</a:t>
            </a:r>
            <a:endParaRPr lang="en-US" sz="1000">
              <a:solidFill>
                <a:srgbClr val="000000"/>
              </a:solidFill>
              <a:latin typeface="Monaco" pitchFamily="2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slide 18"/>
          <p:cNvPicPr>
            <a:picLocks noChangeAspect="1" noChangeArrowheads="1"/>
          </p:cNvPicPr>
          <p:nvPr/>
        </p:nvPicPr>
        <p:blipFill>
          <a:blip r:embed="rId2" cstate="print"/>
          <a:srcRect l="29994" t="29993"/>
          <a:stretch>
            <a:fillRect/>
          </a:stretch>
        </p:blipFill>
        <p:spPr bwMode="auto">
          <a:xfrm>
            <a:off x="2741613" y="2055813"/>
            <a:ext cx="6402387" cy="480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First summary</a:t>
            </a:r>
          </a:p>
        </p:txBody>
      </p:sp>
      <p:pic>
        <p:nvPicPr>
          <p:cNvPr id="6148" name="Picture 5" descr="slide 2"/>
          <p:cNvPicPr>
            <a:picLocks noChangeAspect="1" noChangeArrowheads="1"/>
          </p:cNvPicPr>
          <p:nvPr/>
        </p:nvPicPr>
        <p:blipFill>
          <a:blip r:embed="rId3" cstate="print"/>
          <a:srcRect l="29994" t="29993"/>
          <a:stretch>
            <a:fillRect/>
          </a:stretch>
        </p:blipFill>
        <p:spPr bwMode="auto">
          <a:xfrm>
            <a:off x="2741613" y="2055813"/>
            <a:ext cx="6402387" cy="480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772400" cy="45593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Students want more help from their tutors about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Exam technique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Year results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Careers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Time management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Financial advice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</a:t>
            </a:r>
            <a:endParaRPr lang="en-GB" dirty="0" smtClean="0"/>
          </a:p>
        </p:txBody>
      </p:sp>
      <p:pic>
        <p:nvPicPr>
          <p:cNvPr id="13315" name="Picture 5" descr="slide 2"/>
          <p:cNvPicPr>
            <a:picLocks noChangeAspect="1" noChangeArrowheads="1"/>
          </p:cNvPicPr>
          <p:nvPr/>
        </p:nvPicPr>
        <p:blipFill>
          <a:blip r:embed="rId2" cstate="print"/>
          <a:srcRect l="29994" t="29993"/>
          <a:stretch>
            <a:fillRect/>
          </a:stretch>
        </p:blipFill>
        <p:spPr bwMode="auto">
          <a:xfrm>
            <a:off x="2741613" y="2055813"/>
            <a:ext cx="6402387" cy="480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6" descr="slide 9"/>
          <p:cNvPicPr>
            <a:picLocks noChangeAspect="1" noChangeArrowheads="1"/>
          </p:cNvPicPr>
          <p:nvPr/>
        </p:nvPicPr>
        <p:blipFill>
          <a:blip r:embed="rId3" cstate="print"/>
          <a:srcRect l="28328" t="28326"/>
          <a:stretch>
            <a:fillRect/>
          </a:stretch>
        </p:blipFill>
        <p:spPr bwMode="auto">
          <a:xfrm>
            <a:off x="2589213" y="1941513"/>
            <a:ext cx="6554787" cy="491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Content Placeholder 2"/>
          <p:cNvSpPr>
            <a:spLocks noGrp="1"/>
          </p:cNvSpPr>
          <p:nvPr>
            <p:ph idx="1"/>
          </p:nvPr>
        </p:nvSpPr>
        <p:spPr>
          <a:xfrm>
            <a:off x="684213" y="1341438"/>
            <a:ext cx="7772400" cy="4343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sz="2800" dirty="0" smtClean="0"/>
              <a:t>We asked our colleagues to be academic advisors to the students and cover those issues</a:t>
            </a:r>
          </a:p>
          <a:p>
            <a:pPr>
              <a:buFont typeface="Arial" pitchFamily="34" charset="0"/>
              <a:buChar char="•"/>
            </a:pPr>
            <a:endParaRPr lang="en-GB" sz="2800" dirty="0" smtClean="0"/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40% of those asked</a:t>
            </a:r>
            <a:r>
              <a:rPr lang="en-GB" sz="2800" smtClean="0"/>
              <a:t>, refused</a:t>
            </a:r>
            <a:endParaRPr lang="en-GB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Clearly there is a problem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sz="2800" dirty="0" smtClean="0"/>
              <a:t>But where does it lie?</a:t>
            </a:r>
          </a:p>
          <a:p>
            <a:pPr lvl="1">
              <a:buFont typeface="Arial" pitchFamily="34" charset="0"/>
              <a:buChar char="•"/>
            </a:pPr>
            <a:r>
              <a:rPr lang="en-GB" sz="2600" dirty="0" smtClean="0"/>
              <a:t>Disenchantment with the role</a:t>
            </a:r>
          </a:p>
          <a:p>
            <a:pPr lvl="1">
              <a:buFont typeface="Arial" pitchFamily="34" charset="0"/>
              <a:buChar char="•"/>
            </a:pPr>
            <a:r>
              <a:rPr lang="en-GB" sz="2600" dirty="0" smtClean="0"/>
              <a:t>Reward and recognition</a:t>
            </a:r>
          </a:p>
          <a:p>
            <a:pPr lvl="1">
              <a:buFont typeface="Arial" pitchFamily="34" charset="0"/>
              <a:buChar char="•"/>
            </a:pPr>
            <a:r>
              <a:rPr lang="en-GB" sz="2600" dirty="0" smtClean="0"/>
              <a:t>Competing drives (service provision/research)</a:t>
            </a:r>
          </a:p>
          <a:p>
            <a:pPr lvl="1">
              <a:buFont typeface="Arial" pitchFamily="34" charset="0"/>
              <a:buChar char="•"/>
            </a:pPr>
            <a:r>
              <a:rPr lang="en-GB" sz="2600" dirty="0" err="1" smtClean="0"/>
              <a:t>Stakeholding</a:t>
            </a:r>
            <a:endParaRPr lang="en-GB" sz="2600" dirty="0" smtClean="0"/>
          </a:p>
          <a:p>
            <a:pPr lvl="1">
              <a:buFont typeface="Arial" pitchFamily="34" charset="0"/>
              <a:buChar char="•"/>
            </a:pPr>
            <a:r>
              <a:rPr lang="en-GB" sz="2600" dirty="0" smtClean="0"/>
              <a:t>Customer/provider</a:t>
            </a:r>
          </a:p>
          <a:p>
            <a:pPr lvl="1">
              <a:buFont typeface="Arial" pitchFamily="34" charset="0"/>
              <a:buChar char="•"/>
            </a:pPr>
            <a:endParaRPr lang="en-GB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slide 18"/>
          <p:cNvPicPr>
            <a:picLocks noChangeAspect="1" noChangeArrowheads="1"/>
          </p:cNvPicPr>
          <p:nvPr/>
        </p:nvPicPr>
        <p:blipFill>
          <a:blip r:embed="rId2" cstate="print"/>
          <a:srcRect l="29994" t="29993"/>
          <a:stretch>
            <a:fillRect/>
          </a:stretch>
        </p:blipFill>
        <p:spPr bwMode="auto">
          <a:xfrm>
            <a:off x="2741613" y="2055813"/>
            <a:ext cx="6402387" cy="480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characteristics do the students expect of their tutors?</a:t>
            </a:r>
          </a:p>
        </p:txBody>
      </p:sp>
      <p:pic>
        <p:nvPicPr>
          <p:cNvPr id="6148" name="Picture 5" descr="slide 2"/>
          <p:cNvPicPr>
            <a:picLocks noChangeAspect="1" noChangeArrowheads="1"/>
          </p:cNvPicPr>
          <p:nvPr/>
        </p:nvPicPr>
        <p:blipFill>
          <a:blip r:embed="rId3" cstate="print"/>
          <a:srcRect l="29994" t="29993"/>
          <a:stretch>
            <a:fillRect/>
          </a:stretch>
        </p:blipFill>
        <p:spPr bwMode="auto">
          <a:xfrm>
            <a:off x="2741613" y="2055813"/>
            <a:ext cx="6402387" cy="480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484784"/>
            <a:ext cx="7772400" cy="4200054"/>
          </a:xfrm>
        </p:spPr>
        <p:txBody>
          <a:bodyPr/>
          <a:lstStyle/>
          <a:p>
            <a:r>
              <a:rPr lang="en-GB" sz="2400" dirty="0" smtClean="0"/>
              <a:t>Tutors should be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Good listeners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Able to empathise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Able to make time available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2400" dirty="0" smtClean="0"/>
              <a:t>Accessible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2400" dirty="0" smtClean="0"/>
              <a:t>Reliable</a:t>
            </a:r>
          </a:p>
          <a:p>
            <a:pPr eaLnBrk="1" hangingPunct="1">
              <a:buFont typeface="Arial" pitchFamily="34" charset="0"/>
              <a:buChar char="•"/>
            </a:pPr>
            <a:endParaRPr lang="en-US" sz="2400" dirty="0" smtClean="0"/>
          </a:p>
          <a:p>
            <a:pPr eaLnBrk="1" hangingPunct="1">
              <a:buFont typeface="Arial" pitchFamily="34" charset="0"/>
              <a:buChar char="•"/>
            </a:pPr>
            <a:r>
              <a:rPr lang="en-US" sz="2400" dirty="0" smtClean="0"/>
              <a:t>Confidentiality is not an issue for the </a:t>
            </a:r>
          </a:p>
          <a:p>
            <a:pPr eaLnBrk="1" hangingPunct="1"/>
            <a:r>
              <a:rPr lang="en-US" sz="2400" dirty="0" smtClean="0"/>
              <a:t>2011 cohort (but was for 1996, 1999, 2003)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slide 18"/>
          <p:cNvPicPr>
            <a:picLocks noChangeAspect="1" noChangeArrowheads="1"/>
          </p:cNvPicPr>
          <p:nvPr/>
        </p:nvPicPr>
        <p:blipFill>
          <a:blip r:embed="rId2" cstate="print"/>
          <a:srcRect l="29994" t="29993"/>
          <a:stretch>
            <a:fillRect/>
          </a:stretch>
        </p:blipFill>
        <p:spPr bwMode="auto">
          <a:xfrm>
            <a:off x="2741613" y="2055813"/>
            <a:ext cx="6402387" cy="480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characteristics do the students experience in their tutors?</a:t>
            </a:r>
          </a:p>
        </p:txBody>
      </p:sp>
      <p:pic>
        <p:nvPicPr>
          <p:cNvPr id="6148" name="Picture 5" descr="slide 2"/>
          <p:cNvPicPr>
            <a:picLocks noChangeAspect="1" noChangeArrowheads="1"/>
          </p:cNvPicPr>
          <p:nvPr/>
        </p:nvPicPr>
        <p:blipFill>
          <a:blip r:embed="rId3" cstate="print"/>
          <a:srcRect l="29994" t="29993"/>
          <a:stretch>
            <a:fillRect/>
          </a:stretch>
        </p:blipFill>
        <p:spPr bwMode="auto">
          <a:xfrm>
            <a:off x="2741613" y="2055813"/>
            <a:ext cx="6402387" cy="480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484784"/>
            <a:ext cx="7772400" cy="4200054"/>
          </a:xfrm>
        </p:spPr>
        <p:txBody>
          <a:bodyPr/>
          <a:lstStyle/>
          <a:p>
            <a:r>
              <a:rPr lang="en-GB" sz="2400" dirty="0" smtClean="0"/>
              <a:t>Tutor is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Polite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Confidential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Non-judgemental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Good listener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informal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slide 2"/>
          <p:cNvPicPr>
            <a:picLocks noChangeAspect="1" noChangeArrowheads="1"/>
          </p:cNvPicPr>
          <p:nvPr/>
        </p:nvPicPr>
        <p:blipFill>
          <a:blip r:embed="rId2" cstate="print"/>
          <a:srcRect l="29994" t="29993"/>
          <a:stretch>
            <a:fillRect/>
          </a:stretch>
        </p:blipFill>
        <p:spPr bwMode="auto">
          <a:xfrm>
            <a:off x="2741613" y="2055813"/>
            <a:ext cx="6402387" cy="480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that mean?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80728"/>
            <a:ext cx="7772400" cy="473427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sz="2800" dirty="0" smtClean="0"/>
              <a:t>The characteristics expected of tutors mirror those expected of “professionals”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And the characteristics students expect of themselves as professionals</a:t>
            </a:r>
          </a:p>
          <a:p>
            <a:pPr>
              <a:buFont typeface="Arial" pitchFamily="34" charset="0"/>
              <a:buChar char="•"/>
            </a:pPr>
            <a:endParaRPr lang="en-GB" sz="2800" dirty="0" smtClean="0"/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Which is good because it is part of the hidden curriculum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slide 18"/>
          <p:cNvPicPr>
            <a:picLocks noChangeAspect="1" noChangeArrowheads="1"/>
          </p:cNvPicPr>
          <p:nvPr/>
        </p:nvPicPr>
        <p:blipFill>
          <a:blip r:embed="rId2" cstate="print"/>
          <a:srcRect l="29994" t="29993"/>
          <a:stretch>
            <a:fillRect/>
          </a:stretch>
        </p:blipFill>
        <p:spPr bwMode="auto">
          <a:xfrm>
            <a:off x="2741613" y="2055813"/>
            <a:ext cx="6402387" cy="480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Take home message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Char char="•"/>
            </a:pPr>
            <a:r>
              <a:rPr lang="en-US" sz="2800" dirty="0" smtClean="0"/>
              <a:t>Most of our colleagues exhibit the traits expected of professionals!</a:t>
            </a:r>
          </a:p>
          <a:p>
            <a:pPr eaLnBrk="1" hangingPunct="1">
              <a:buFontTx/>
              <a:buChar char="•"/>
            </a:pPr>
            <a:endParaRPr lang="en-US" sz="2800" dirty="0" smtClean="0"/>
          </a:p>
          <a:p>
            <a:pPr eaLnBrk="1" hangingPunct="1">
              <a:buFontTx/>
              <a:buChar char="•"/>
            </a:pPr>
            <a:r>
              <a:rPr lang="en-US" sz="2800" dirty="0" smtClean="0"/>
              <a:t>Which is part of the hidden curriculum</a:t>
            </a:r>
          </a:p>
          <a:p>
            <a:pPr eaLnBrk="1" hangingPunct="1">
              <a:buFontTx/>
              <a:buChar char="•"/>
            </a:pPr>
            <a:endParaRPr lang="en-US" sz="2400" dirty="0" smtClean="0"/>
          </a:p>
          <a:p>
            <a:pPr eaLnBrk="1" hangingPunct="1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slide 18"/>
          <p:cNvPicPr>
            <a:picLocks noChangeAspect="1" noChangeArrowheads="1"/>
          </p:cNvPicPr>
          <p:nvPr/>
        </p:nvPicPr>
        <p:blipFill>
          <a:blip r:embed="rId2" cstate="print"/>
          <a:srcRect l="29994" t="29993"/>
          <a:stretch>
            <a:fillRect/>
          </a:stretch>
        </p:blipFill>
        <p:spPr bwMode="auto">
          <a:xfrm>
            <a:off x="2741613" y="2055813"/>
            <a:ext cx="6402387" cy="480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Take home message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Char char="•"/>
            </a:pPr>
            <a:r>
              <a:rPr lang="en-US" sz="2800" dirty="0" smtClean="0"/>
              <a:t>We have a real issue concerning the impression the students have of  (some of) us as teachers/ advisors.</a:t>
            </a:r>
          </a:p>
          <a:p>
            <a:pPr eaLnBrk="1" hangingPunct="1">
              <a:buFontTx/>
              <a:buChar char="•"/>
            </a:pPr>
            <a:endParaRPr lang="en-US" sz="2800" dirty="0" smtClean="0"/>
          </a:p>
          <a:p>
            <a:pPr eaLnBrk="1" hangingPunct="1">
              <a:buFontTx/>
              <a:buChar char="•"/>
            </a:pPr>
            <a:r>
              <a:rPr lang="en-US" sz="2800" dirty="0" smtClean="0"/>
              <a:t>Which is part of the hidden curriculum</a:t>
            </a:r>
          </a:p>
          <a:p>
            <a:pPr eaLnBrk="1" hangingPunct="1">
              <a:buFontTx/>
              <a:buChar char="•"/>
            </a:pPr>
            <a:endParaRPr lang="en-US" sz="2400" dirty="0" smtClean="0"/>
          </a:p>
          <a:p>
            <a:pPr eaLnBrk="1" hangingPunct="1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slide 18"/>
          <p:cNvPicPr>
            <a:picLocks noChangeAspect="1" noChangeArrowheads="1"/>
          </p:cNvPicPr>
          <p:nvPr/>
        </p:nvPicPr>
        <p:blipFill>
          <a:blip r:embed="rId2" cstate="print"/>
          <a:srcRect l="29994" t="29993"/>
          <a:stretch>
            <a:fillRect/>
          </a:stretch>
        </p:blipFill>
        <p:spPr bwMode="auto">
          <a:xfrm>
            <a:off x="2741613" y="2055813"/>
            <a:ext cx="6402387" cy="480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and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Char char="•"/>
            </a:pPr>
            <a:r>
              <a:rPr lang="en-US" sz="2800" dirty="0" smtClean="0"/>
              <a:t>We have a real issue with the impression that (some) staff have of their role as teachers and mentors of the future generation.</a:t>
            </a:r>
          </a:p>
          <a:p>
            <a:pPr eaLnBrk="1" hangingPunct="1">
              <a:buFontTx/>
              <a:buChar char="•"/>
            </a:pPr>
            <a:endParaRPr lang="en-US" sz="2800" dirty="0" smtClean="0"/>
          </a:p>
          <a:p>
            <a:pPr eaLnBrk="1" hangingPunct="1">
              <a:buFontTx/>
              <a:buChar char="•"/>
            </a:pPr>
            <a:r>
              <a:rPr lang="en-US" sz="2800" dirty="0" smtClean="0"/>
              <a:t>Which is part of the hidden curriculum</a:t>
            </a:r>
          </a:p>
          <a:p>
            <a:pPr eaLnBrk="1" hangingPunct="1">
              <a:buFontTx/>
              <a:buChar char="•"/>
            </a:pPr>
            <a:endParaRPr lang="en-US" sz="2400" dirty="0" smtClean="0"/>
          </a:p>
          <a:p>
            <a:pPr eaLnBrk="1" hangingPunct="1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3" descr="slide 1"/>
          <p:cNvPicPr>
            <a:picLocks noChangeAspect="1" noChangeArrowheads="1"/>
          </p:cNvPicPr>
          <p:nvPr/>
        </p:nvPicPr>
        <p:blipFill>
          <a:blip r:embed="rId3" cstate="print"/>
          <a:srcRect l="29994" t="29993"/>
          <a:stretch>
            <a:fillRect/>
          </a:stretch>
        </p:blipFill>
        <p:spPr bwMode="auto">
          <a:xfrm>
            <a:off x="2741613" y="2055813"/>
            <a:ext cx="6402387" cy="480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Qualitative analysis of student expectations and experience of their tutors</a:t>
            </a:r>
            <a:endParaRPr lang="en-US" dirty="0" smtClean="0">
              <a:latin typeface="Helvetica" pitchFamily="28" charset="0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6629400" cy="4343400"/>
          </a:xfrm>
        </p:spPr>
        <p:txBody>
          <a:bodyPr/>
          <a:lstStyle/>
          <a:p>
            <a:pPr eaLnBrk="1" hangingPunct="1">
              <a:buFont typeface="Times" pitchFamily="28" charset="0"/>
              <a:buNone/>
            </a:pPr>
            <a:endParaRPr lang="en-US" dirty="0" smtClean="0"/>
          </a:p>
          <a:p>
            <a:pPr eaLnBrk="1" hangingPunct="1">
              <a:buFont typeface="Times" pitchFamily="28" charset="0"/>
              <a:buNone/>
            </a:pPr>
            <a:endParaRPr lang="en-US" sz="3600" dirty="0" smtClean="0"/>
          </a:p>
          <a:p>
            <a:pPr eaLnBrk="1" hangingPunct="1">
              <a:buFont typeface="Times" pitchFamily="28" charset="0"/>
              <a:buNone/>
            </a:pPr>
            <a:r>
              <a:rPr lang="en-US" sz="3600" dirty="0" smtClean="0"/>
              <a:t>David Taylor</a:t>
            </a:r>
          </a:p>
          <a:p>
            <a:pPr eaLnBrk="1" hangingPunct="1">
              <a:buFont typeface="Times" pitchFamily="28" charset="0"/>
              <a:buNone/>
            </a:pPr>
            <a:r>
              <a:rPr lang="en-US" sz="3600" dirty="0" smtClean="0"/>
              <a:t>and</a:t>
            </a:r>
          </a:p>
          <a:p>
            <a:pPr eaLnBrk="1" hangingPunct="1">
              <a:buFont typeface="Times" pitchFamily="28" charset="0"/>
              <a:buNone/>
            </a:pPr>
            <a:r>
              <a:rPr lang="en-US" sz="3600" dirty="0" smtClean="0"/>
              <a:t>Liz Jump</a:t>
            </a:r>
          </a:p>
          <a:p>
            <a:pPr eaLnBrk="1" hangingPunct="1">
              <a:buFont typeface="Times" pitchFamily="28" charset="0"/>
              <a:buNone/>
            </a:pPr>
            <a:r>
              <a:rPr lang="en-US" sz="3600" dirty="0" smtClean="0"/>
              <a:t>Liverpool School of Medicine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slide 18"/>
          <p:cNvPicPr>
            <a:picLocks noChangeAspect="1" noChangeArrowheads="1"/>
          </p:cNvPicPr>
          <p:nvPr/>
        </p:nvPicPr>
        <p:blipFill>
          <a:blip r:embed="rId2" cstate="print"/>
          <a:srcRect l="29994" t="29993"/>
          <a:stretch>
            <a:fillRect/>
          </a:stretch>
        </p:blipFill>
        <p:spPr bwMode="auto">
          <a:xfrm>
            <a:off x="2741613" y="2055813"/>
            <a:ext cx="6402387" cy="480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Two inseparable tasks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Times" pitchFamily="28" charset="0"/>
              <a:buChar char="•"/>
            </a:pPr>
            <a:r>
              <a:rPr lang="en-GB" sz="2800" dirty="0" smtClean="0"/>
              <a:t>We have to ensure that our students acquire the necessary knowledge, skills and attitudes</a:t>
            </a:r>
          </a:p>
          <a:p>
            <a:pPr eaLnBrk="1" hangingPunct="1">
              <a:buFont typeface="Times" pitchFamily="28" charset="0"/>
              <a:buChar char="•"/>
            </a:pPr>
            <a:endParaRPr lang="en-GB" sz="2800" dirty="0" smtClean="0"/>
          </a:p>
          <a:p>
            <a:pPr eaLnBrk="1" hangingPunct="1">
              <a:buFont typeface="Times" pitchFamily="28" charset="0"/>
              <a:buChar char="•"/>
            </a:pPr>
            <a:r>
              <a:rPr lang="en-GB" sz="2800" dirty="0" smtClean="0"/>
              <a:t>We also have to help them become part of our community of practice and start the process of becoming doctors.</a:t>
            </a:r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did</a:t>
            </a:r>
            <a:endParaRPr lang="en-GB" dirty="0" smtClean="0"/>
          </a:p>
        </p:txBody>
      </p:sp>
      <p:pic>
        <p:nvPicPr>
          <p:cNvPr id="13315" name="Picture 5" descr="slide 2"/>
          <p:cNvPicPr>
            <a:picLocks noChangeAspect="1" noChangeArrowheads="1"/>
          </p:cNvPicPr>
          <p:nvPr/>
        </p:nvPicPr>
        <p:blipFill>
          <a:blip r:embed="rId2" cstate="print"/>
          <a:srcRect l="29994" t="29993"/>
          <a:stretch>
            <a:fillRect/>
          </a:stretch>
        </p:blipFill>
        <p:spPr bwMode="auto">
          <a:xfrm>
            <a:off x="2741613" y="2055813"/>
            <a:ext cx="6402387" cy="480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6" descr="slide 9"/>
          <p:cNvPicPr>
            <a:picLocks noChangeAspect="1" noChangeArrowheads="1"/>
          </p:cNvPicPr>
          <p:nvPr/>
        </p:nvPicPr>
        <p:blipFill>
          <a:blip r:embed="rId3" cstate="print"/>
          <a:srcRect l="28328" t="28326"/>
          <a:stretch>
            <a:fillRect/>
          </a:stretch>
        </p:blipFill>
        <p:spPr bwMode="auto">
          <a:xfrm>
            <a:off x="2589213" y="1941513"/>
            <a:ext cx="6554787" cy="491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Content Placeholder 2"/>
          <p:cNvSpPr>
            <a:spLocks noGrp="1"/>
          </p:cNvSpPr>
          <p:nvPr>
            <p:ph idx="1"/>
          </p:nvPr>
        </p:nvSpPr>
        <p:spPr>
          <a:xfrm>
            <a:off x="684213" y="1341438"/>
            <a:ext cx="7772400" cy="4343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sz="2800" dirty="0" smtClean="0"/>
              <a:t>From the results of a series of interviews and Q-sorts we derived a 25 item questionnaire</a:t>
            </a:r>
          </a:p>
          <a:p>
            <a:pPr>
              <a:buFont typeface="Arial" pitchFamily="34" charset="0"/>
              <a:buChar char="•"/>
            </a:pPr>
            <a:endParaRPr lang="en-GB" sz="2800" dirty="0" smtClean="0"/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Comparing how things are with how they should be</a:t>
            </a:r>
          </a:p>
          <a:p>
            <a:pPr>
              <a:buFont typeface="Arial" pitchFamily="34" charset="0"/>
              <a:buChar char="•"/>
            </a:pPr>
            <a:endParaRPr lang="en-GB" sz="2800" dirty="0" smtClean="0"/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Part of a 16 </a:t>
            </a:r>
            <a:r>
              <a:rPr lang="en-GB" sz="2800" dirty="0" smtClean="0"/>
              <a:t>year repeated</a:t>
            </a:r>
          </a:p>
          <a:p>
            <a:r>
              <a:rPr lang="en-GB" sz="2800" dirty="0" smtClean="0"/>
              <a:t> </a:t>
            </a:r>
            <a:r>
              <a:rPr lang="en-GB" sz="2800" dirty="0" smtClean="0"/>
              <a:t>  </a:t>
            </a:r>
            <a:r>
              <a:rPr lang="en-GB" sz="2800" dirty="0" smtClean="0"/>
              <a:t> </a:t>
            </a:r>
            <a:r>
              <a:rPr lang="en-GB" sz="2800" dirty="0" smtClean="0"/>
              <a:t>cross-sectional study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Tutors should give advice on time management</a:t>
            </a:r>
          </a:p>
          <a:p>
            <a:r>
              <a:rPr lang="en-GB" sz="2400" dirty="0" smtClean="0"/>
              <a:t>Tutors should be able to listen to personal problems</a:t>
            </a:r>
          </a:p>
          <a:p>
            <a:r>
              <a:rPr lang="en-GB" sz="2400" dirty="0" smtClean="0"/>
              <a:t>Tutors should give us advice on year results</a:t>
            </a:r>
          </a:p>
          <a:p>
            <a:r>
              <a:rPr lang="en-GB" sz="2400" dirty="0" smtClean="0"/>
              <a:t>Tutors should be polite</a:t>
            </a:r>
          </a:p>
          <a:p>
            <a:r>
              <a:rPr lang="en-GB" sz="2400" dirty="0" smtClean="0"/>
              <a:t>Tutors should give us advice with careers</a:t>
            </a:r>
          </a:p>
          <a:p>
            <a:r>
              <a:rPr lang="en-GB" sz="2400" dirty="0" smtClean="0"/>
              <a:t>Tutors should advise students on settling in problems</a:t>
            </a:r>
          </a:p>
          <a:p>
            <a:r>
              <a:rPr lang="en-GB" sz="2400" dirty="0" smtClean="0"/>
              <a:t>Tutors should be accessible</a:t>
            </a:r>
          </a:p>
          <a:p>
            <a:r>
              <a:rPr lang="en-GB" sz="2400" dirty="0" smtClean="0"/>
              <a:t>Tutors should give advice on exam techniques</a:t>
            </a:r>
          </a:p>
          <a:p>
            <a:r>
              <a:rPr lang="en-GB" sz="2400" dirty="0" smtClean="0"/>
              <a:t>Tutors should be reliable</a:t>
            </a:r>
          </a:p>
          <a:p>
            <a:r>
              <a:rPr lang="en-GB" sz="2400" dirty="0" smtClean="0"/>
              <a:t>Tutors should be able to empathise...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2011 </a:t>
            </a:r>
            <a:r>
              <a:rPr lang="en-GB" dirty="0" err="1" smtClean="0"/>
              <a:t>vs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1996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32656"/>
            <a:ext cx="6756906" cy="568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563888" y="980728"/>
            <a:ext cx="18133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Available</a:t>
            </a:r>
          </a:p>
          <a:p>
            <a:r>
              <a:rPr lang="en-GB" dirty="0" smtClean="0"/>
              <a:t>Confidential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2011</a:t>
            </a:r>
            <a:endParaRPr lang="en-GB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339698"/>
            <a:ext cx="6912767" cy="581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2011</a:t>
            </a:r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88640"/>
            <a:ext cx="7188954" cy="6050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555776" y="4725144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Agree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308304" y="404664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Disagree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555776" y="260648"/>
            <a:ext cx="3168352" cy="2520280"/>
          </a:xfrm>
          <a:prstGeom prst="rect">
            <a:avLst/>
          </a:prstGeom>
          <a:solidFill>
            <a:srgbClr val="FFC19F">
              <a:alpha val="38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charset="0"/>
                <a:cs typeface="ＭＳ Ｐゴシック" charset="0"/>
              </a:rPr>
              <a:t>Concern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5724128" y="2708920"/>
            <a:ext cx="3168352" cy="2520280"/>
          </a:xfrm>
          <a:prstGeom prst="rect">
            <a:avLst/>
          </a:prstGeom>
          <a:solidFill>
            <a:srgbClr val="FFC19F">
              <a:alpha val="38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charset="0"/>
                <a:cs typeface="ＭＳ Ｐゴシック" charset="0"/>
              </a:rPr>
              <a:t>Concern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2011</a:t>
            </a:r>
            <a:endParaRPr lang="en-GB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88640"/>
            <a:ext cx="7344816" cy="6181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771800" y="260648"/>
            <a:ext cx="274126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Exam technique</a:t>
            </a:r>
          </a:p>
          <a:p>
            <a:r>
              <a:rPr lang="en-GB" dirty="0" smtClean="0"/>
              <a:t>Year results</a:t>
            </a:r>
          </a:p>
          <a:p>
            <a:r>
              <a:rPr lang="en-GB" dirty="0" smtClean="0"/>
              <a:t>Careers</a:t>
            </a:r>
          </a:p>
          <a:p>
            <a:r>
              <a:rPr lang="en-GB" dirty="0" smtClean="0"/>
              <a:t>Time management</a:t>
            </a:r>
          </a:p>
          <a:p>
            <a:r>
              <a:rPr lang="en-GB" dirty="0" smtClean="0"/>
              <a:t>Financial advice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T away day">
  <a:themeElements>
    <a:clrScheme name="Blank Presentation 13">
      <a:dk1>
        <a:srgbClr val="000000"/>
      </a:dk1>
      <a:lt1>
        <a:srgbClr val="FFFFFF"/>
      </a:lt1>
      <a:dk2>
        <a:srgbClr val="9567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9567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DT away day</Template>
  <TotalTime>206</TotalTime>
  <Words>443</Words>
  <Application>Microsoft Office PowerPoint</Application>
  <PresentationFormat>On-screen Show (4:3)</PresentationFormat>
  <Paragraphs>99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DT away day</vt:lpstr>
      <vt:lpstr>Slide 1</vt:lpstr>
      <vt:lpstr>Qualitative analysis of student expectations and experience of their tutors</vt:lpstr>
      <vt:lpstr>Two inseparable tasks</vt:lpstr>
      <vt:lpstr>What we did</vt:lpstr>
      <vt:lpstr>Questions</vt:lpstr>
      <vt:lpstr>2011 vs 1996</vt:lpstr>
      <vt:lpstr>2011</vt:lpstr>
      <vt:lpstr>2011</vt:lpstr>
      <vt:lpstr>2011</vt:lpstr>
      <vt:lpstr>First summary</vt:lpstr>
      <vt:lpstr>So</vt:lpstr>
      <vt:lpstr>Clearly there is a problem</vt:lpstr>
      <vt:lpstr>What characteristics do the students expect of their tutors?</vt:lpstr>
      <vt:lpstr>What characteristics do the students experience in their tutors?</vt:lpstr>
      <vt:lpstr>What does that mean?</vt:lpstr>
      <vt:lpstr>Take home message</vt:lpstr>
      <vt:lpstr>Take home message</vt:lpstr>
      <vt:lpstr>and</vt:lpstr>
    </vt:vector>
  </TitlesOfParts>
  <Company>The University of Liverpool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Taylor</dc:creator>
  <cp:lastModifiedBy>Defuser</cp:lastModifiedBy>
  <cp:revision>20</cp:revision>
  <dcterms:created xsi:type="dcterms:W3CDTF">2012-03-06T14:31:28Z</dcterms:created>
  <dcterms:modified xsi:type="dcterms:W3CDTF">2012-03-11T06:30:40Z</dcterms:modified>
</cp:coreProperties>
</file>